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0" r:id="rId1"/>
  </p:sldMasterIdLst>
  <p:notesMasterIdLst>
    <p:notesMasterId r:id="rId17"/>
  </p:notesMasterIdLst>
  <p:sldIdLst>
    <p:sldId id="256" r:id="rId2"/>
    <p:sldId id="257" r:id="rId3"/>
    <p:sldId id="260" r:id="rId4"/>
    <p:sldId id="272" r:id="rId5"/>
    <p:sldId id="258" r:id="rId6"/>
    <p:sldId id="271" r:id="rId7"/>
    <p:sldId id="261" r:id="rId8"/>
    <p:sldId id="277" r:id="rId9"/>
    <p:sldId id="262" r:id="rId10"/>
    <p:sldId id="263" r:id="rId11"/>
    <p:sldId id="264" r:id="rId12"/>
    <p:sldId id="265" r:id="rId13"/>
    <p:sldId id="266" r:id="rId14"/>
    <p:sldId id="267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B04E31-E44F-429D-BC64-91826ECDE6DA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92C1F-69D4-4617-80E4-48D385BBA2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3503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992C1F-69D4-4617-80E4-48D385BBA25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6475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9232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11858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9465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5878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65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0962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7771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36263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8233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5407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23453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83B58-A813-4259-9F47-DD4B8C80C953}" type="datetimeFigureOut">
              <a:rPr lang="en-US" smtClean="0"/>
              <a:pPr/>
              <a:t>27-Oct-21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2905C-55CB-45C1-86F0-EDBCF7B4C6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163650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100" dirty="0" smtClean="0"/>
              <a:t>BAR.SHESHRAO WANKHEDE COLLEGE OF ARTS &amp;COMMERCE KHAPERKHEDA</a:t>
            </a:r>
            <a:r>
              <a:rPr lang="mr-IN" dirty="0" smtClean="0"/>
              <a:t/>
            </a:r>
            <a:br>
              <a:rPr lang="mr-IN" dirty="0" smtClean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971800"/>
            <a:ext cx="6858000" cy="22860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DEPT.OF POLITICAL SCIENCE &amp;IQAC</a:t>
            </a:r>
            <a:endParaRPr lang="mr-IN" b="1" dirty="0" smtClean="0">
              <a:solidFill>
                <a:srgbClr val="92D050"/>
              </a:solidFill>
            </a:endParaRPr>
          </a:p>
          <a:p>
            <a:r>
              <a:rPr lang="en-US" b="1" dirty="0" smtClean="0">
                <a:solidFill>
                  <a:srgbClr val="92D050"/>
                </a:solidFill>
              </a:rPr>
              <a:t>JOINTLY ORANISED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TEACHERS ORIENTATION  PROGRAMME</a:t>
            </a:r>
          </a:p>
          <a:p>
            <a:r>
              <a:rPr lang="en-US" b="1" dirty="0" smtClean="0">
                <a:solidFill>
                  <a:srgbClr val="92D050"/>
                </a:solidFill>
              </a:rPr>
              <a:t>DATE- 27-10-21</a:t>
            </a:r>
            <a:endParaRPr lang="mr-IN" b="1" dirty="0" smtClean="0">
              <a:solidFill>
                <a:srgbClr val="92D050"/>
              </a:solidFill>
            </a:endParaRPr>
          </a:p>
          <a:p>
            <a:endParaRPr lang="en-US" sz="1800" b="1" dirty="0" smtClean="0">
              <a:solidFill>
                <a:srgbClr val="C00000"/>
              </a:solidFill>
            </a:endParaRPr>
          </a:p>
          <a:p>
            <a:r>
              <a:rPr lang="mr-IN" sz="3600" dirty="0" smtClean="0">
                <a:solidFill>
                  <a:srgbClr val="FFC000"/>
                </a:solidFill>
              </a:rPr>
              <a:t>SUB-</a:t>
            </a:r>
            <a:r>
              <a:rPr lang="en-US" sz="3600" dirty="0" smtClean="0">
                <a:solidFill>
                  <a:srgbClr val="FFC000"/>
                </a:solidFill>
              </a:rPr>
              <a:t>FUNDAMENTAL DUTIES</a:t>
            </a:r>
            <a:endParaRPr lang="mr-IN" sz="3600" dirty="0" smtClean="0">
              <a:solidFill>
                <a:srgbClr val="FFC000"/>
              </a:solidFill>
            </a:endParaRPr>
          </a:p>
          <a:p>
            <a:r>
              <a:rPr lang="mr-IN" b="1" dirty="0" smtClean="0">
                <a:solidFill>
                  <a:srgbClr val="92D050"/>
                </a:solidFill>
              </a:rPr>
              <a:t>SPEAKER-DR.PRATIBHA .U. GADWE</a:t>
            </a:r>
          </a:p>
          <a:p>
            <a:r>
              <a:rPr lang="mr-IN" b="1" dirty="0" smtClean="0">
                <a:solidFill>
                  <a:srgbClr val="92D050"/>
                </a:solidFill>
              </a:rPr>
              <a:t>HOD- POLITICAL SCIENCE</a:t>
            </a:r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/>
              <a:t>मुलभूत कर्तव्ये</a:t>
            </a:r>
            <a:br>
              <a:rPr lang="mr-IN" dirty="0"/>
            </a:br>
            <a:r>
              <a:rPr lang="mr-IN" dirty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४) देशाचे संरक्षण करणे व गरज पडेल तेंव्हा राष्ट्राची सेवा करण्यास तत्पर राहणे.</a:t>
            </a:r>
          </a:p>
          <a:p>
            <a:r>
              <a:rPr lang="mr-IN" dirty="0" smtClean="0"/>
              <a:t>५) देशातील जनतेत ऐक्याची ,बंधुत्वाची भावना वाढीस लावणे,तसेच स्त्रियांच्या प्रतिष्ठेला बाधक ठरणाऱ्या प्रथा मोडून काढणे.</a:t>
            </a:r>
          </a:p>
          <a:p>
            <a:r>
              <a:rPr lang="mr-IN" dirty="0" smtClean="0"/>
              <a:t>६) आपल्या सांस्कृतिक वारशाचे मोल जाणून ते जतन करणे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5442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/>
              <a:t>मुलभूत कर्तव्ये</a:t>
            </a:r>
            <a:br>
              <a:rPr lang="mr-IN" dirty="0"/>
            </a:br>
            <a:r>
              <a:rPr lang="mr-IN" dirty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७) नैसर्गिक पर्यावरणाचे रक्षण करून त्यात सुधारणा करणे,व सजीव प्राण्याबद्दल कृपादृष्टी बाळगणे.</a:t>
            </a:r>
          </a:p>
          <a:p>
            <a:r>
              <a:rPr lang="mr-IN" dirty="0" smtClean="0"/>
              <a:t>८) वैज्ञानिक दृष्टीकोन,मानवतावाद,शोधकबुद्धी व सुधारकवृत्ती यांचा विकास करणे.</a:t>
            </a:r>
          </a:p>
          <a:p>
            <a:r>
              <a:rPr lang="mr-IN" dirty="0" smtClean="0"/>
              <a:t>९) सार्वजनिक संपत्तीचे रक्षण करणे,हिंसाचाराचा निग्रहपूर्वक त्याग करणे.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5091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mr-IN" dirty="0"/>
              <a:t>मुलभूत कर्तव्ये</a:t>
            </a:r>
            <a:br>
              <a:rPr lang="mr-IN" dirty="0"/>
            </a:br>
            <a:r>
              <a:rPr lang="mr-IN" dirty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r>
              <a:rPr lang="mr-IN" dirty="0" smtClean="0"/>
              <a:t>१०) आपले राष्ट्र यशाच्या व प्रगतीच्या शिखराकडे सतत वाटचाल करील अश्याप्रकारे सर्व व्यक्तिगत व सामुदायिक कार्यक्षेत्रात पराकाष्ठेचे यश संपादन करण्याकरीता प्रयत्न करणे.</a:t>
            </a:r>
          </a:p>
          <a:p>
            <a:r>
              <a:rPr lang="mr-IN" dirty="0" smtClean="0"/>
              <a:t>२००२ मध्ये ८६ व्या घटनादुरुस्तीने ५१-अ मध्ये दुरुस्ती करून त्याला के हे उपकलम जोडून ११ वे मुलभूत कर्तव्य जोडले आहे.</a:t>
            </a:r>
          </a:p>
          <a:p>
            <a:r>
              <a:rPr lang="mr-IN" dirty="0" smtClean="0"/>
              <a:t>११) ६ ते १४ वयोगटातील मुलांना आईवडील अथवा पालक यांनी आपल्या अपत्यास वा पाल्यास शिक्षणाची संधी उपलब्ध करून द्यावी.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283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/>
              <a:t>मुलभूत कर्तव्ये</a:t>
            </a:r>
            <a:br>
              <a:rPr lang="mr-IN" dirty="0"/>
            </a:br>
            <a:r>
              <a:rPr lang="mr-IN" dirty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mr-IN" dirty="0" smtClean="0"/>
              <a:t>                  आक्षेप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-मुलभूत कर्तव्याचे प्रकरण अनाठायी आहे. 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-मुलभूत कर्तव्यांची यादी अपुरी आहे .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               कारण 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- मतदान करणे,कर भरणे लोकप्रतिनिधींना जाब विचारणे इ.महत्त्वाची कर्त्यव्य यात समाविष्ट नाही.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- कर्त्यव्य पालनाची व्यवस्था नाही.त्यामुळे ती पाळली जातात कि नाही हे पाहिल्या जात नाही.</a:t>
            </a:r>
          </a:p>
          <a:p>
            <a:pPr marL="0" indent="0">
              <a:buNone/>
            </a:pPr>
            <a:r>
              <a:rPr lang="mr-IN" dirty="0" smtClean="0"/>
              <a:t>-हि कर्तव्ये त्रोटक व अस्पष्ट स्वरूपाची आहे.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05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/>
              <a:t>मुलभूत कर्तव्ये</a:t>
            </a:r>
            <a:br>
              <a:rPr lang="mr-IN" dirty="0"/>
            </a:br>
            <a:r>
              <a:rPr lang="mr-IN" dirty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              समर्थन </a:t>
            </a:r>
          </a:p>
          <a:p>
            <a:pPr marL="0" indent="0">
              <a:buNone/>
            </a:pPr>
            <a:r>
              <a:rPr lang="mr-IN" dirty="0" smtClean="0"/>
              <a:t>वरीलप्रमाणे आक्षेप असले तरी हेय प्रकरण अनाठायी आहे असे म्हणता येत नाही 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              कारण </a:t>
            </a:r>
          </a:p>
          <a:p>
            <a:pPr marL="0" indent="0">
              <a:buNone/>
            </a:pPr>
            <a:r>
              <a:rPr lang="mr-IN" dirty="0" smtClean="0"/>
              <a:t>यामुळे संविधानातील उद्देश व कार्याची दिशा स्पष्ट झाली आहे.नागरिकांनी काय करावे, कसे वागावे याची जाणीव करून देतात.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   हि कर्तव्ये समाविष्ट होऊन आज ४१ वर्ष होऊन गेली पण याबाबत म्हणावी तशी प्रगती झाली नाही.तेंव्हा याबाबत नागरिक व राज्यकर्ते यांची भूमिका महत्त्वाची ठरेल.         </a:t>
            </a:r>
          </a:p>
          <a:p>
            <a:pPr marL="0" indent="0">
              <a:buNone/>
            </a:pPr>
            <a:r>
              <a:rPr lang="mr-IN" dirty="0"/>
              <a:t> </a:t>
            </a:r>
            <a:r>
              <a:rPr lang="mr-IN" dirty="0" smtClean="0"/>
              <a:t>                    --------------</a:t>
            </a:r>
          </a:p>
          <a:p>
            <a:pPr marL="0" indent="0">
              <a:buNone/>
            </a:pPr>
            <a:r>
              <a:rPr lang="mr-IN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5100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3312" y="3244334"/>
            <a:ext cx="470353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r-IN" sz="6600" dirty="0" smtClean="0"/>
              <a:t> धन्यवाद   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sz="3600" dirty="0" smtClean="0"/>
              <a:t>मुलभूत कर्तव्ये</a:t>
            </a:r>
            <a:br>
              <a:rPr lang="mr-IN" sz="3600" dirty="0" smtClean="0"/>
            </a:br>
            <a:r>
              <a:rPr lang="mr-IN" sz="3200" dirty="0" smtClean="0"/>
              <a:t> FUNDAMENTAL DUTIES</a:t>
            </a:r>
            <a:endParaRPr lang="en-US" sz="3600" dirty="0"/>
          </a:p>
        </p:txBody>
      </p:sp>
      <p:pic>
        <p:nvPicPr>
          <p:cNvPr id="307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828800"/>
            <a:ext cx="6553200" cy="2905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 descr="https://tse4.mm.bing.net/th?id=OIP.qZVwRrqTeil3AqEgNckjtwAAAA&amp;pid=Api&amp;P=0&amp;w=250&amp;h=15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5029200"/>
            <a:ext cx="23812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 smtClean="0"/>
              <a:t>मुलभूत कर्तव्ये</a:t>
            </a:r>
            <a:br>
              <a:rPr lang="mr-IN" dirty="0" smtClean="0"/>
            </a:br>
            <a:r>
              <a:rPr lang="mr-IN" dirty="0" smtClean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r-IN" dirty="0" smtClean="0"/>
          </a:p>
          <a:p>
            <a:endParaRPr lang="mr-IN" dirty="0" smtClean="0"/>
          </a:p>
          <a:p>
            <a:endParaRPr lang="mr-IN" dirty="0" smtClean="0"/>
          </a:p>
          <a:p>
            <a:r>
              <a:rPr lang="mr-IN" dirty="0" smtClean="0"/>
              <a:t>“ कर्तव्याशिवाय अधिकार म्हणजे अराजकता           होय,आणि अधिकाराशिवाय कर्तव्य म्हणजे       गुलामगिरी होय.”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33375"/>
            <a:ext cx="830580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mr-IN" sz="3600" dirty="0" smtClean="0"/>
              <a:t>मुलभूत कर्तव्ये</a:t>
            </a:r>
            <a:br>
              <a:rPr lang="mr-IN" sz="3600" dirty="0" smtClean="0"/>
            </a:br>
            <a:r>
              <a:rPr lang="mr-IN" sz="3600" dirty="0" smtClean="0"/>
              <a:t>FUNDAMENTAL DUTIES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mr-IN" dirty="0" smtClean="0"/>
          </a:p>
          <a:p>
            <a:r>
              <a:rPr lang="mr-IN" dirty="0" smtClean="0"/>
              <a:t>नागरिकांना अधिकारांची जाणीव झाली होती,पण कर्तव्य मात्र जाणीव झाले नव्हते,</a:t>
            </a:r>
          </a:p>
          <a:p>
            <a:r>
              <a:rPr lang="mr-IN" dirty="0" smtClean="0"/>
              <a:t>नागरिकांना कर्तव्याची जाणीव नसल्यास लोकशाही यशस्वी होत नाही.</a:t>
            </a:r>
          </a:p>
          <a:p>
            <a:r>
              <a:rPr lang="mr-IN" dirty="0" smtClean="0"/>
              <a:t>म्हणून 42 व्या घटनादुरुस्तीने मूलभूत कर्तव्याचे प्रकरण संविधानात टाकण्यात आले आहे.1976 मध्ये इंदिरा गांधी पंतप्रधान असताना “स्वर्णसिंग कमिटी बसवून हे प्रकरण टाकण्यात आले </a:t>
            </a:r>
          </a:p>
          <a:p>
            <a:r>
              <a:rPr lang="mr-IN" dirty="0" smtClean="0"/>
              <a:t>USSR कडून प्रेरित होऊन ही तत्वे भारतीय संविधानात टाकली आहे.केवळ आज जपान व भारतीय संविधानात मूलभूत कर्तव्य आहे.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मुलभूत कर्तव्ये</a:t>
            </a:r>
            <a:br>
              <a:rPr lang="mr-IN" dirty="0" smtClean="0"/>
            </a:br>
            <a:r>
              <a:rPr lang="mr-IN" dirty="0" smtClean="0"/>
              <a:t>FUNDAMENTAL DUTIES</a:t>
            </a:r>
            <a:endParaRPr lang="en-US" dirty="0"/>
          </a:p>
        </p:txBody>
      </p:sp>
      <p:pic>
        <p:nvPicPr>
          <p:cNvPr id="4" name="Picture 6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508" r="2508"/>
          <a:stretch>
            <a:fillRect/>
          </a:stretch>
        </p:blipFill>
        <p:spPr bwMode="auto">
          <a:xfrm>
            <a:off x="914400" y="1524000"/>
            <a:ext cx="7086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7886700" cy="1325563"/>
          </a:xfrm>
        </p:spPr>
        <p:txBody>
          <a:bodyPr>
            <a:normAutofit/>
          </a:bodyPr>
          <a:lstStyle/>
          <a:p>
            <a:r>
              <a:rPr lang="mr-IN" dirty="0" smtClean="0"/>
              <a:t>मुलभूत कर्तव्ये</a:t>
            </a:r>
            <a:br>
              <a:rPr lang="mr-IN" dirty="0" smtClean="0"/>
            </a:br>
            <a:r>
              <a:rPr lang="mr-IN" dirty="0" smtClean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7886700" cy="4351338"/>
          </a:xfrm>
        </p:spPr>
        <p:txBody>
          <a:bodyPr>
            <a:normAutofit/>
          </a:bodyPr>
          <a:lstStyle/>
          <a:p>
            <a:r>
              <a:rPr lang="mr-IN" dirty="0" smtClean="0"/>
              <a:t>भारतीय संविधानाच्या प्रकरण 4 (अ) आणि कलम 51(अ) मध्ये 10 कर्तव्यांचा समावेश करण्यात आला आहे.</a:t>
            </a:r>
          </a:p>
          <a:p>
            <a:r>
              <a:rPr lang="mr-IN" dirty="0" smtClean="0"/>
              <a:t>86 व्या घटनादुरुस्तीने मूलभूत कर्तव्यांची संख्या 11 झाली आहे.</a:t>
            </a:r>
          </a:p>
          <a:p>
            <a:r>
              <a:rPr lang="mr-IN" dirty="0" smtClean="0"/>
              <a:t>ही कर्तव्ये कोणत्याही राजकीय पक्षाशी संबंधित नाही.देशाच्या विकासासाठी नागरिकांमध्ये एकता,एकात्मता आणि सहकार्य यांची वृद्धी करणे यासाठी आवश्यक आहे.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dian Constitution and Fundamental Duties | Freedom drawing, Art  activities for kids, Freedom fighters of indi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mr-IN" dirty="0" smtClean="0"/>
              <a:t>मुलभूत कर्तव्ये</a:t>
            </a:r>
            <a:br>
              <a:rPr lang="mr-IN" dirty="0" smtClean="0"/>
            </a:br>
            <a:r>
              <a:rPr lang="mr-IN" dirty="0" smtClean="0"/>
              <a:t>FUNDAMENTAL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mr-IN" dirty="0" smtClean="0"/>
              <a:t> पुढील 11 मूलभूत कर्तव्ये संविधानात    सांगितली आहे.</a:t>
            </a:r>
          </a:p>
          <a:p>
            <a:r>
              <a:rPr lang="mr-IN" dirty="0" smtClean="0"/>
              <a:t>1) संविधानाचे पालन करणे, संविधानाचे संविधानाने पुरस्कारलेले आदर्श,संस्था,राष्ट्रध्वज व राष्ट्रगीत यांचा आदर करणे.</a:t>
            </a:r>
          </a:p>
          <a:p>
            <a:r>
              <a:rPr lang="mr-IN" dirty="0" smtClean="0"/>
              <a:t>२) राष्ट्रीय स्वातंत्र्यलढ्यासाठी उदात्त ठरलेल्या आदर्शाची जोपासना व अनुकरण करणे.</a:t>
            </a:r>
          </a:p>
          <a:p>
            <a:r>
              <a:rPr lang="mr-IN" dirty="0" smtClean="0"/>
              <a:t>३) देशाचे सार्वभौमत्व ,एकता व एकात्मता यांचा सन्मान व संरक्षण करणे.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anded Edge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777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496</Words>
  <Application>Microsoft Office PowerPoint</Application>
  <PresentationFormat>On-screen Show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BAR.SHESHRAO WANKHEDE COLLEGE OF ARTS &amp;COMMERCE KHAPERKHEDA  </vt:lpstr>
      <vt:lpstr>मुलभूत कर्तव्ये  FUNDAMENTAL DUTIES</vt:lpstr>
      <vt:lpstr>मुलभूत कर्तव्ये FUNDAMENTAL DUTIES</vt:lpstr>
      <vt:lpstr>Slide 4</vt:lpstr>
      <vt:lpstr>मुलभूत कर्तव्ये FUNDAMENTAL DUTIES</vt:lpstr>
      <vt:lpstr>मुलभूत कर्तव्ये FUNDAMENTAL DUTIES</vt:lpstr>
      <vt:lpstr>मुलभूत कर्तव्ये FUNDAMENTAL DUTIES</vt:lpstr>
      <vt:lpstr>Slide 8</vt:lpstr>
      <vt:lpstr>मुलभूत कर्तव्ये FUNDAMENTAL DUTIES</vt:lpstr>
      <vt:lpstr>मुलभूत कर्तव्ये FUNDAMENTAL DUTIES</vt:lpstr>
      <vt:lpstr>मुलभूत कर्तव्ये FUNDAMENTAL DUTIES</vt:lpstr>
      <vt:lpstr>मुलभूत कर्तव्ये FUNDAMENTAL DUTIES</vt:lpstr>
      <vt:lpstr>मुलभूत कर्तव्ये FUNDAMENTAL DUTIES</vt:lpstr>
      <vt:lpstr>मुलभूत कर्तव्ये FUNDAMENTAL DUTIES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Pratibha</dc:creator>
  <cp:lastModifiedBy>Pratibha</cp:lastModifiedBy>
  <cp:revision>87</cp:revision>
  <dcterms:created xsi:type="dcterms:W3CDTF">2021-10-25T07:16:54Z</dcterms:created>
  <dcterms:modified xsi:type="dcterms:W3CDTF">2021-10-27T07:28:38Z</dcterms:modified>
</cp:coreProperties>
</file>