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3F35-98F4-49F8-94DF-D807DC84B4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008-FBAA-437D-92FC-1958D8A20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4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3F35-98F4-49F8-94DF-D807DC84B4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008-FBAA-437D-92FC-1958D8A20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80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3F35-98F4-49F8-94DF-D807DC84B4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008-FBAA-437D-92FC-1958D8A20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6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3F35-98F4-49F8-94DF-D807DC84B4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008-FBAA-437D-92FC-1958D8A20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34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3F35-98F4-49F8-94DF-D807DC84B4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008-FBAA-437D-92FC-1958D8A20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8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3F35-98F4-49F8-94DF-D807DC84B4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008-FBAA-437D-92FC-1958D8A20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12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3F35-98F4-49F8-94DF-D807DC84B4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008-FBAA-437D-92FC-1958D8A20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3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3F35-98F4-49F8-94DF-D807DC84B4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008-FBAA-437D-92FC-1958D8A20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5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3F35-98F4-49F8-94DF-D807DC84B4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008-FBAA-437D-92FC-1958D8A20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81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3F35-98F4-49F8-94DF-D807DC84B4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008-FBAA-437D-92FC-1958D8A20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0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23F35-98F4-49F8-94DF-D807DC84B4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008-FBAA-437D-92FC-1958D8A20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23F35-98F4-49F8-94DF-D807DC84B4E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0E008-FBAA-437D-92FC-1958D8A20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49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भारतीय संविधानाची उद्देशपत्रिका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DR. PRATIBHA GADWE </a:t>
            </a:r>
          </a:p>
          <a:p>
            <a:r>
              <a:rPr lang="en-US" b="1" dirty="0" smtClean="0"/>
              <a:t>ASSISTANT PROFESSOR </a:t>
            </a:r>
          </a:p>
          <a:p>
            <a:r>
              <a:rPr lang="en-US" b="1" dirty="0" smtClean="0"/>
              <a:t>HOD </a:t>
            </a:r>
          </a:p>
          <a:p>
            <a:r>
              <a:rPr lang="en-US" b="1" dirty="0" smtClean="0"/>
              <a:t>POLITICAL SCIENCE </a:t>
            </a:r>
          </a:p>
          <a:p>
            <a:r>
              <a:rPr lang="en-US" b="1" dirty="0" smtClean="0"/>
              <a:t>BAR.SHESHRAO WANKHEDE COLLEGE OF ARTS &amp; COMMERCE, KHAPERKHEDA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0305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b="1" dirty="0"/>
              <a:t> राज्यव्यवस्थेची उद्दिष्टे</a:t>
            </a:r>
            <a:endParaRPr lang="en-US" dirty="0"/>
          </a:p>
          <a:p>
            <a:r>
              <a:rPr lang="hi-IN" dirty="0"/>
              <a:t>उद्देश पत्रिकेच्या दुसऱ्या भागात राज्यव्यवस्थेची उद्दिष्टे कोणती राहील हे स्पष्ट केले आहे.</a:t>
            </a:r>
            <a:endParaRPr lang="en-US" dirty="0"/>
          </a:p>
          <a:p>
            <a:r>
              <a:rPr lang="hi-IN" dirty="0"/>
              <a:t>भारताच्या सर्व नागरिकांना</a:t>
            </a:r>
            <a:r>
              <a:rPr lang="en-US" dirty="0"/>
              <a:t>,</a:t>
            </a:r>
          </a:p>
          <a:p>
            <a:r>
              <a:rPr lang="hi-IN" dirty="0"/>
              <a:t>१</a:t>
            </a:r>
            <a:r>
              <a:rPr lang="hi-IN" b="1" dirty="0"/>
              <a:t>) न्याय</a:t>
            </a:r>
            <a:r>
              <a:rPr lang="en-US" b="1" dirty="0"/>
              <a:t>_ </a:t>
            </a:r>
            <a:r>
              <a:rPr lang="hi-IN" b="1" dirty="0"/>
              <a:t>सामाजिक आर्थिक राजकीय</a:t>
            </a:r>
            <a:endParaRPr lang="en-US" dirty="0"/>
          </a:p>
          <a:p>
            <a:r>
              <a:rPr lang="en-US" b="1" dirty="0"/>
              <a:t> </a:t>
            </a:r>
            <a:r>
              <a:rPr lang="hi-IN" b="1" dirty="0"/>
              <a:t>२) स्वातंत्र्य</a:t>
            </a:r>
            <a:r>
              <a:rPr lang="en-US" b="1" dirty="0"/>
              <a:t>_ </a:t>
            </a:r>
            <a:r>
              <a:rPr lang="hi-IN" b="1" dirty="0"/>
              <a:t>विचार उच्चार विश्वास श्रद्धा उपासना यांचे</a:t>
            </a:r>
            <a:endParaRPr lang="en-US" dirty="0"/>
          </a:p>
          <a:p>
            <a:r>
              <a:rPr lang="hi-IN" b="1" dirty="0"/>
              <a:t>३) समता</a:t>
            </a:r>
            <a:r>
              <a:rPr lang="en-US" b="1" dirty="0"/>
              <a:t>_ </a:t>
            </a:r>
            <a:r>
              <a:rPr lang="hi-IN" b="1" dirty="0"/>
              <a:t>दर्जा व संधीची</a:t>
            </a:r>
            <a:endParaRPr lang="en-US" dirty="0"/>
          </a:p>
          <a:p>
            <a:r>
              <a:rPr lang="hi-IN" b="1" dirty="0"/>
              <a:t>४) बंधुता व्यक्तीची प्रतिष्ठा व राष्ट्राचे ऐक्य व एकात्मता राखणारी</a:t>
            </a:r>
            <a:r>
              <a:rPr lang="hi-IN" dirty="0"/>
              <a:t> या शब्दांमधून राज्य व्यवस्थेची उद्दिष्टे स्पष्ट होतात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3096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i-IN" b="1" dirty="0"/>
              <a:t>न्याय</a:t>
            </a:r>
            <a:r>
              <a:rPr lang="en-US" dirty="0"/>
              <a:t>_ </a:t>
            </a:r>
            <a:r>
              <a:rPr lang="hi-IN" dirty="0"/>
              <a:t>व्यक्तीच्या वर्तणुकीचा समाजाच्या हितासोबत सुव्यवस्थेत मेळ बसवणे याला न्याय म्हटले जाते</a:t>
            </a:r>
            <a:r>
              <a:rPr lang="en-US" dirty="0"/>
              <a:t>.</a:t>
            </a:r>
            <a:r>
              <a:rPr lang="hi-IN" dirty="0"/>
              <a:t> </a:t>
            </a:r>
            <a:r>
              <a:rPr lang="en-US" dirty="0"/>
              <a:t>.</a:t>
            </a:r>
            <a:r>
              <a:rPr lang="hi-IN" dirty="0"/>
              <a:t>न्यायाचा उद्देश समाजाचे जास्तीत जास्त कल्याण करण्याचा अस</a:t>
            </a:r>
            <a:r>
              <a:rPr lang="en-US" dirty="0"/>
              <a:t>.</a:t>
            </a:r>
            <a:r>
              <a:rPr lang="hi-IN" dirty="0"/>
              <a:t>तो एखाद्या व्यक्तीच्या वागणुकीमुळे समाजाचे अहित होत असेल</a:t>
            </a:r>
            <a:r>
              <a:rPr lang="en-US" dirty="0"/>
              <a:t>,</a:t>
            </a:r>
            <a:r>
              <a:rPr lang="hi-IN" dirty="0"/>
              <a:t> तर ती वागणूक न्याय आहे असे म्हणता येणार नाही आणि म्हणून संपूर्ण समाजाचे हित साध्य करायचे असेल तर</a:t>
            </a:r>
            <a:r>
              <a:rPr lang="en-US" dirty="0"/>
              <a:t>,</a:t>
            </a:r>
            <a:r>
              <a:rPr lang="hi-IN" dirty="0"/>
              <a:t> सामाजिक आर्थिक व राजकीय क्षेत्रात न्यायाची प्रस्तावना करणे गरजेचे आहे </a:t>
            </a:r>
            <a:r>
              <a:rPr lang="en-US" dirty="0"/>
              <a:t>.</a:t>
            </a:r>
            <a:r>
              <a:rPr lang="hi-IN" dirty="0"/>
              <a:t>यासाठी अनेक तरतुदी न्यायप्रस्थापनेसाठी भारतीय संविधानात करण्यात आलेल्या आहे</a:t>
            </a:r>
            <a:r>
              <a:rPr lang="en-US" dirty="0"/>
              <a:t>.</a:t>
            </a:r>
          </a:p>
          <a:p>
            <a:r>
              <a:rPr lang="hi-IN" b="1" dirty="0"/>
              <a:t>२) स्वातंत्र्य</a:t>
            </a:r>
            <a:r>
              <a:rPr lang="en-US" dirty="0"/>
              <a:t>_ </a:t>
            </a:r>
            <a:r>
              <a:rPr lang="hi-IN" dirty="0"/>
              <a:t>स्वातंत्र्य ही व्यक्तिमत्व विकासाची आवश्यक अट आहे</a:t>
            </a:r>
            <a:r>
              <a:rPr lang="en-US" dirty="0"/>
              <a:t>.</a:t>
            </a:r>
            <a:r>
              <a:rPr lang="hi-IN" dirty="0"/>
              <a:t> ज्या शिवाय व्यक्ती आपल्या व्यक्तिमत्त्वाचा विकास घडवून आणू शकत नाही परंतु </a:t>
            </a:r>
            <a:r>
              <a:rPr lang="en-US" dirty="0"/>
              <a:t>,</a:t>
            </a:r>
            <a:r>
              <a:rPr lang="hi-IN" dirty="0"/>
              <a:t>स्वैराचारी स्वातंत्र्य काही कामाचे नाही म्हणून भारतीय संविधानात सकारात्मक स्वातंत्र्याच्या योजना </a:t>
            </a:r>
            <a:r>
              <a:rPr lang="en-US" dirty="0"/>
              <a:t>,</a:t>
            </a:r>
            <a:r>
              <a:rPr lang="hi-IN" dirty="0"/>
              <a:t>निरनिराळ्या प्रकारची स्वातंत्र्य </a:t>
            </a:r>
            <a:r>
              <a:rPr lang="en-US" dirty="0"/>
              <a:t>,</a:t>
            </a:r>
            <a:r>
              <a:rPr lang="hi-IN" dirty="0"/>
              <a:t> नागरिकांसाठी केलेल्या आहेत व यासाठी स्वातंत्र्याचा मूलभूत अधिकार देखील घटनेने दिलेला आहे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1664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i-IN" b="1" dirty="0"/>
              <a:t>) समता</a:t>
            </a:r>
            <a:r>
              <a:rPr lang="en-US" dirty="0"/>
              <a:t>_ </a:t>
            </a:r>
            <a:r>
              <a:rPr lang="hi-IN" dirty="0"/>
              <a:t>राज्यात </a:t>
            </a:r>
            <a:r>
              <a:rPr lang="en-US" dirty="0" err="1"/>
              <a:t>समतेचे</a:t>
            </a:r>
            <a:r>
              <a:rPr lang="hi-IN" dirty="0"/>
              <a:t> वातावरण प्रस्थापित होईल अशा पद्धतीची व्यवस्था उद्देश पत्रिकेच्या माध्यमातून संविधानाने केलेली आहे परंतु समता म्हणजे सारखेपणा नाही तर</a:t>
            </a:r>
            <a:r>
              <a:rPr lang="en-US" dirty="0"/>
              <a:t>,</a:t>
            </a:r>
            <a:r>
              <a:rPr lang="hi-IN" dirty="0"/>
              <a:t> मानवनिर्मित भेदाभेद नष्ट करून</a:t>
            </a:r>
            <a:r>
              <a:rPr lang="en-US" dirty="0"/>
              <a:t>,</a:t>
            </a:r>
            <a:r>
              <a:rPr lang="hi-IN" dirty="0"/>
              <a:t> प्रत्येक व्यक्तीला आपल्या विकासासाठी समान संधी उपलब्ध होऊ शकेल</a:t>
            </a:r>
            <a:r>
              <a:rPr lang="en-US" dirty="0"/>
              <a:t>,</a:t>
            </a:r>
            <a:r>
              <a:rPr lang="hi-IN" dirty="0"/>
              <a:t> असे वातावरण निर्माण करणे म्हणजे समता होय</a:t>
            </a:r>
            <a:r>
              <a:rPr lang="en-US" dirty="0"/>
              <a:t>.</a:t>
            </a:r>
          </a:p>
          <a:p>
            <a:r>
              <a:rPr lang="en-US" dirty="0"/>
              <a:t>‘</a:t>
            </a:r>
            <a:r>
              <a:rPr lang="hi-IN" dirty="0"/>
              <a:t>विशेष अधिकार नष्ट करणे</a:t>
            </a:r>
            <a:r>
              <a:rPr lang="en-US" dirty="0"/>
              <a:t>’</a:t>
            </a:r>
            <a:r>
              <a:rPr lang="hi-IN" dirty="0"/>
              <a:t> जात</a:t>
            </a:r>
            <a:r>
              <a:rPr lang="en-US" dirty="0"/>
              <a:t>,</a:t>
            </a:r>
            <a:r>
              <a:rPr lang="hi-IN" dirty="0"/>
              <a:t> वर्ण</a:t>
            </a:r>
            <a:r>
              <a:rPr lang="en-US" dirty="0"/>
              <a:t>,</a:t>
            </a:r>
            <a:r>
              <a:rPr lang="hi-IN" dirty="0"/>
              <a:t> वंश</a:t>
            </a:r>
            <a:r>
              <a:rPr lang="en-US" dirty="0"/>
              <a:t>,</a:t>
            </a:r>
            <a:r>
              <a:rPr lang="hi-IN" dirty="0"/>
              <a:t> लिंग</a:t>
            </a:r>
            <a:r>
              <a:rPr lang="en-US" dirty="0"/>
              <a:t>,</a:t>
            </a:r>
            <a:r>
              <a:rPr lang="hi-IN" dirty="0"/>
              <a:t> शिक्षण </a:t>
            </a:r>
            <a:r>
              <a:rPr lang="en-US" dirty="0"/>
              <a:t>,</a:t>
            </a:r>
            <a:r>
              <a:rPr lang="hi-IN" dirty="0"/>
              <a:t>आर्थिक दर्जा या आधारावर व्यक्तिमध्ये कोणत्याही प्रकारचा भेदभाव न करणे</a:t>
            </a:r>
            <a:r>
              <a:rPr lang="en-US" dirty="0"/>
              <a:t>,</a:t>
            </a:r>
            <a:r>
              <a:rPr lang="hi-IN" dirty="0"/>
              <a:t> सर्वांना कायद्यासमोर समान मा</a:t>
            </a:r>
            <a:r>
              <a:rPr lang="en-US" dirty="0" err="1"/>
              <a:t>नणे</a:t>
            </a:r>
            <a:r>
              <a:rPr lang="hi-IN" dirty="0"/>
              <a:t> इत्यादी गोष्टी समतेच्या संकल्पनेत येतात.</a:t>
            </a:r>
            <a:endParaRPr lang="en-US" dirty="0"/>
          </a:p>
          <a:p>
            <a:r>
              <a:rPr lang="hi-IN" b="1" dirty="0"/>
              <a:t>४) बंधुता</a:t>
            </a:r>
            <a:r>
              <a:rPr lang="en-US" dirty="0"/>
              <a:t>_ </a:t>
            </a:r>
            <a:r>
              <a:rPr lang="hi-IN" dirty="0"/>
              <a:t>व्यक्तीची प्रतिष्ठा व राष्ट्राची राष्ट्रीय एकात्मता कायम राहील</a:t>
            </a:r>
            <a:r>
              <a:rPr lang="en-US" dirty="0"/>
              <a:t>,</a:t>
            </a:r>
            <a:r>
              <a:rPr lang="hi-IN" dirty="0"/>
              <a:t> या दृष्टिकोनातून बंधुत्वाची भावना भारतीय नागरिकांमध्ये निर्माण करण्याचे उद्दिष्ट</a:t>
            </a:r>
            <a:r>
              <a:rPr lang="en-US" dirty="0"/>
              <a:t>,</a:t>
            </a:r>
            <a:r>
              <a:rPr lang="hi-IN" dirty="0"/>
              <a:t> उद्देश पत्रिकेच्या माध्यमातून संविधान करांनी ठेवलेले आहे.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246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/>
              <a:t>वरील प्रमाणे भारतीय संविधानाला जोडलेली उद्देश पत्रिका ही जगातील एक उत्कृष्ट उद्देश पत्रिका मानल्या गेलेली आहे</a:t>
            </a:r>
            <a:r>
              <a:rPr lang="en-US" dirty="0"/>
              <a:t>.</a:t>
            </a:r>
            <a:r>
              <a:rPr lang="hi-IN" dirty="0"/>
              <a:t> आपल्या घटना निर्मात्यांनी देशाच्या राज्यव्यवस्थेबाबत आणि भविष्याबाबत जे स्वप्न पाहिले होते</a:t>
            </a:r>
            <a:r>
              <a:rPr lang="en-US" dirty="0"/>
              <a:t>,</a:t>
            </a:r>
            <a:r>
              <a:rPr lang="hi-IN" dirty="0"/>
              <a:t> त्या</a:t>
            </a:r>
            <a:r>
              <a:rPr lang="en-US" dirty="0" err="1"/>
              <a:t>ची</a:t>
            </a:r>
            <a:r>
              <a:rPr lang="hi-IN" dirty="0"/>
              <a:t> अभिव्यक्ती उद्देश पत्रिकेतून झालेली आहे</a:t>
            </a:r>
            <a:r>
              <a:rPr lang="en-US" dirty="0"/>
              <a:t>.</a:t>
            </a:r>
            <a:r>
              <a:rPr lang="hi-IN" dirty="0"/>
              <a:t> या उद्देश पत्रिकेत फक्त राज्यकारभाराची उद्दिष्टेच सांगितली आहेत असे नाही तर</a:t>
            </a:r>
            <a:r>
              <a:rPr lang="en-US" dirty="0"/>
              <a:t>,</a:t>
            </a:r>
            <a:r>
              <a:rPr lang="hi-IN" dirty="0"/>
              <a:t> संपूर्ण राज्यघटनेचे अंतरंग उलगडून दाखवले आहे व अतिशय थोड्या व मोजक्या शब्दात ही उद्देश पत्रिका जगातील श्रेष्ठ आदर्श उद्देश पत्रिका ठरलेली आहे.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175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PREAMBLE </a:t>
            </a:r>
            <a:endParaRPr lang="en-US" b="1" dirty="0"/>
          </a:p>
        </p:txBody>
      </p:sp>
      <p:pic>
        <p:nvPicPr>
          <p:cNvPr id="4" name="Content Placeholder 3" descr="Preamble to the Indian Constitution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821" y="1825625"/>
            <a:ext cx="3202357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4853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mr-IN" dirty="0" smtClean="0"/>
              <a:t>उद्देशपत्रिका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i-IN" b="1" dirty="0">
                <a:solidFill>
                  <a:srgbClr val="7030A0"/>
                </a:solidFill>
              </a:rPr>
              <a:t>आम्ही भारताचे लोक</a:t>
            </a:r>
            <a:r>
              <a:rPr lang="en-US" b="1" dirty="0"/>
              <a:t>, </a:t>
            </a:r>
            <a:endParaRPr lang="en-US" dirty="0"/>
          </a:p>
          <a:p>
            <a:r>
              <a:rPr lang="hi-IN" b="1" dirty="0"/>
              <a:t>भारताचे </a:t>
            </a:r>
            <a:r>
              <a:rPr lang="hi-IN" b="1" dirty="0">
                <a:solidFill>
                  <a:srgbClr val="FF0000"/>
                </a:solidFill>
              </a:rPr>
              <a:t>एक सार्वभौम</a:t>
            </a:r>
            <a:r>
              <a:rPr lang="en-US" b="1" dirty="0">
                <a:solidFill>
                  <a:srgbClr val="FF0000"/>
                </a:solidFill>
              </a:rPr>
              <a:t>,</a:t>
            </a:r>
            <a:r>
              <a:rPr lang="hi-IN" b="1" dirty="0">
                <a:solidFill>
                  <a:srgbClr val="FF0000"/>
                </a:solidFill>
              </a:rPr>
              <a:t> समाजवादी</a:t>
            </a:r>
            <a:r>
              <a:rPr lang="en-US" b="1" dirty="0">
                <a:solidFill>
                  <a:srgbClr val="FF0000"/>
                </a:solidFill>
              </a:rPr>
              <a:t>,</a:t>
            </a:r>
            <a:r>
              <a:rPr lang="hi-IN" b="1" dirty="0">
                <a:solidFill>
                  <a:srgbClr val="FF0000"/>
                </a:solidFill>
              </a:rPr>
              <a:t> धर्मनिरपेक्ष</a:t>
            </a:r>
            <a:r>
              <a:rPr lang="en-US" b="1" dirty="0">
                <a:solidFill>
                  <a:srgbClr val="FF0000"/>
                </a:solidFill>
              </a:rPr>
              <a:t>,</a:t>
            </a:r>
            <a:r>
              <a:rPr lang="hi-IN" b="1" dirty="0">
                <a:solidFill>
                  <a:srgbClr val="FF0000"/>
                </a:solidFill>
              </a:rPr>
              <a:t> लोकशाही</a:t>
            </a:r>
            <a:r>
              <a:rPr lang="en-US" b="1" dirty="0">
                <a:solidFill>
                  <a:srgbClr val="FF0000"/>
                </a:solidFill>
              </a:rPr>
              <a:t>,</a:t>
            </a:r>
            <a:r>
              <a:rPr lang="hi-IN" b="1" dirty="0">
                <a:solidFill>
                  <a:srgbClr val="FF0000"/>
                </a:solidFill>
              </a:rPr>
              <a:t> गणराज्य </a:t>
            </a:r>
            <a:r>
              <a:rPr lang="hi-IN" b="1" dirty="0"/>
              <a:t>घडविण्याचा </a:t>
            </a:r>
            <a:endParaRPr lang="en-US" dirty="0"/>
          </a:p>
          <a:p>
            <a:r>
              <a:rPr lang="hi-IN" b="1" dirty="0"/>
              <a:t>व त्याच्या सर्व नागरिकांना </a:t>
            </a:r>
            <a:endParaRPr lang="en-US" dirty="0"/>
          </a:p>
          <a:p>
            <a:r>
              <a:rPr lang="hi-IN" b="1" dirty="0">
                <a:solidFill>
                  <a:srgbClr val="00B0F0"/>
                </a:solidFill>
              </a:rPr>
              <a:t>न्याय</a:t>
            </a:r>
            <a:r>
              <a:rPr lang="en-US" b="1" dirty="0">
                <a:solidFill>
                  <a:srgbClr val="00B0F0"/>
                </a:solidFill>
              </a:rPr>
              <a:t>_</a:t>
            </a:r>
            <a:r>
              <a:rPr lang="hi-IN" b="1" dirty="0">
                <a:solidFill>
                  <a:srgbClr val="00B0F0"/>
                </a:solidFill>
              </a:rPr>
              <a:t>सामाजिक आर्थिक व राजकीय 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hi-IN" b="1" dirty="0">
                <a:solidFill>
                  <a:srgbClr val="00B0F0"/>
                </a:solidFill>
              </a:rPr>
              <a:t>स्वातंत्र्य </a:t>
            </a:r>
            <a:r>
              <a:rPr lang="en-US" b="1" dirty="0">
                <a:solidFill>
                  <a:srgbClr val="00B0F0"/>
                </a:solidFill>
              </a:rPr>
              <a:t>_</a:t>
            </a:r>
            <a:r>
              <a:rPr lang="hi-IN" b="1" dirty="0">
                <a:solidFill>
                  <a:srgbClr val="00B0F0"/>
                </a:solidFill>
              </a:rPr>
              <a:t>विचार अभिव्यक्ती विश्वास श्रद्धा व उपासना यांचे 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hi-IN" b="1" dirty="0">
                <a:solidFill>
                  <a:srgbClr val="00B0F0"/>
                </a:solidFill>
              </a:rPr>
              <a:t>समता</a:t>
            </a:r>
            <a:r>
              <a:rPr lang="en-US" b="1" dirty="0">
                <a:solidFill>
                  <a:srgbClr val="00B0F0"/>
                </a:solidFill>
              </a:rPr>
              <a:t>_ </a:t>
            </a:r>
            <a:r>
              <a:rPr lang="hi-IN" b="1" dirty="0">
                <a:solidFill>
                  <a:srgbClr val="00B0F0"/>
                </a:solidFill>
              </a:rPr>
              <a:t>दर्जाची व संधीची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hi-IN" b="1" dirty="0">
                <a:solidFill>
                  <a:srgbClr val="00B0F0"/>
                </a:solidFill>
              </a:rPr>
              <a:t>व्यक्तीची प्रतिष्ठा आणि राष्ट्राचे ऐक्य व एकात्मता राखणारी बंधुता 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hi-IN" b="1" dirty="0"/>
              <a:t>निश्चितपणे प्राप्त करून देण्याचा आणि त्या सर्वांमध्ये प्रवर्धित करण्याचा</a:t>
            </a:r>
            <a:r>
              <a:rPr lang="en-US" b="1" dirty="0"/>
              <a:t>,</a:t>
            </a:r>
            <a:r>
              <a:rPr lang="hi-IN" b="1" dirty="0"/>
              <a:t> संकल्प पूर्वक निर्धार करून </a:t>
            </a:r>
            <a:r>
              <a:rPr lang="en-US" b="1" dirty="0"/>
              <a:t>,</a:t>
            </a:r>
            <a:endParaRPr lang="en-US" dirty="0"/>
          </a:p>
          <a:p>
            <a:r>
              <a:rPr lang="hi-IN" b="1" dirty="0">
                <a:solidFill>
                  <a:srgbClr val="7030A0"/>
                </a:solidFill>
              </a:rPr>
              <a:t>आमच्या संविधान सभेत आज दिनांक </a:t>
            </a:r>
            <a:r>
              <a:rPr lang="en-US" b="1" dirty="0">
                <a:solidFill>
                  <a:srgbClr val="7030A0"/>
                </a:solidFill>
              </a:rPr>
              <a:t>26</a:t>
            </a:r>
            <a:r>
              <a:rPr lang="hi-IN" b="1" dirty="0">
                <a:solidFill>
                  <a:srgbClr val="7030A0"/>
                </a:solidFill>
              </a:rPr>
              <a:t> नोव्हेंबर </a:t>
            </a:r>
            <a:r>
              <a:rPr lang="en-US" b="1" dirty="0">
                <a:solidFill>
                  <a:srgbClr val="7030A0"/>
                </a:solidFill>
              </a:rPr>
              <a:t>1949</a:t>
            </a:r>
            <a:r>
              <a:rPr lang="hi-IN" b="1" dirty="0">
                <a:solidFill>
                  <a:srgbClr val="7030A0"/>
                </a:solidFill>
              </a:rPr>
              <a:t> रोजी याद्वारे हे संविधान अंगीकृत आणि अधिनियमित करून स्वतः प्रति अर्पण करीत आहोत.</a:t>
            </a:r>
            <a:r>
              <a:rPr lang="hi-IN" dirty="0">
                <a:solidFill>
                  <a:srgbClr val="7030A0"/>
                </a:solidFill>
              </a:rPr>
              <a:t> 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088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mr-IN" dirty="0" smtClean="0"/>
              <a:t>उद्देशपत्रिका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/>
              <a:t>अध्ययनाच्या दृष्टिकोनातून याचे तीन भागात विभाजन करण्यात येते </a:t>
            </a:r>
            <a:r>
              <a:rPr lang="en-US" dirty="0"/>
              <a:t>.</a:t>
            </a:r>
          </a:p>
          <a:p>
            <a:r>
              <a:rPr lang="hi-IN" dirty="0"/>
              <a:t>१</a:t>
            </a:r>
            <a:r>
              <a:rPr lang="hi-IN" b="1" dirty="0"/>
              <a:t>) राज्यघटनेचे उगमस्थान </a:t>
            </a:r>
            <a:endParaRPr lang="en-US" dirty="0"/>
          </a:p>
          <a:p>
            <a:r>
              <a:rPr lang="hi-IN" b="1" dirty="0"/>
              <a:t>२) राज्यव्यवस्थेचे स्वरूप </a:t>
            </a:r>
            <a:endParaRPr lang="en-US" dirty="0"/>
          </a:p>
          <a:p>
            <a:r>
              <a:rPr lang="hi-IN" b="1" dirty="0"/>
              <a:t>३) राज्यव्यवस्थेची उद्दिष्टे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17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b="1" dirty="0"/>
              <a:t>राज्यघटनेचे उगमस्थान </a:t>
            </a:r>
            <a:endParaRPr lang="en-US" dirty="0"/>
          </a:p>
          <a:p>
            <a:r>
              <a:rPr lang="hi-IN" dirty="0"/>
              <a:t>संविधानातील आम्ही भारताचे लोक व हे संविधान स्वतः प्रत अर्पण करत आहोत. या ओळीतून भारतीय संविधानाचे उगम स्थान भारतीय जनता आहे हे स्पष्ट होते.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747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b="1" dirty="0"/>
              <a:t>) राज्यव्यवस्थेचे स्वरूप </a:t>
            </a:r>
            <a:endParaRPr lang="en-US" dirty="0"/>
          </a:p>
          <a:p>
            <a:r>
              <a:rPr lang="hi-IN" dirty="0"/>
              <a:t>भारतीय संविधानातील"</a:t>
            </a:r>
            <a:r>
              <a:rPr lang="hi-IN" b="1" dirty="0"/>
              <a:t>भारताचे सार्वभौम समाजवादी धर्मनिरपेक्ष लोकशाही गणराज्य</a:t>
            </a:r>
            <a:r>
              <a:rPr lang="hi-IN" dirty="0"/>
              <a:t> निर्माण करण्याचे </a:t>
            </a:r>
            <a:endParaRPr lang="en-US" dirty="0"/>
          </a:p>
          <a:p>
            <a:r>
              <a:rPr lang="hi-IN" dirty="0"/>
              <a:t>या वाक्यांमधून भारतीय राजकीय व्यवस्थेचे स्वरूप कसे राहील हे स्पष्ट होते .यातील प्रत्येक शब्दाला एक विशिष्ट अर्थ आहे 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56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i-IN" b="1" dirty="0"/>
              <a:t>) सार्वभौम</a:t>
            </a:r>
            <a:r>
              <a:rPr lang="en-US" dirty="0"/>
              <a:t>_</a:t>
            </a:r>
            <a:r>
              <a:rPr lang="hi-IN" dirty="0"/>
              <a:t>या शब्दानुसार भारत हे एक सार्वभौम राज्य आहे</a:t>
            </a:r>
            <a:r>
              <a:rPr lang="en-US" dirty="0"/>
              <a:t>.</a:t>
            </a:r>
            <a:r>
              <a:rPr lang="hi-IN" dirty="0"/>
              <a:t> याचा अर्थ असा होतो की हे राज्य अंतर्गत व बाह्य नियंत्रणापासून पूर्णपणे मुक्त आहे</a:t>
            </a:r>
            <a:r>
              <a:rPr lang="en-US" dirty="0"/>
              <a:t>.</a:t>
            </a:r>
            <a:r>
              <a:rPr lang="hi-IN" dirty="0"/>
              <a:t> </a:t>
            </a:r>
            <a:r>
              <a:rPr lang="en-US" dirty="0"/>
              <a:t>15</a:t>
            </a:r>
            <a:r>
              <a:rPr lang="hi-IN" dirty="0"/>
              <a:t> ऑगस्ट </a:t>
            </a:r>
            <a:r>
              <a:rPr lang="en-US" dirty="0"/>
              <a:t>1947</a:t>
            </a:r>
            <a:r>
              <a:rPr lang="hi-IN" dirty="0"/>
              <a:t> रोजी भारत स्वतंत्र झाला</a:t>
            </a:r>
            <a:r>
              <a:rPr lang="en-US" dirty="0"/>
              <a:t>,</a:t>
            </a:r>
            <a:r>
              <a:rPr lang="hi-IN" dirty="0"/>
              <a:t> परंतु </a:t>
            </a:r>
            <a:r>
              <a:rPr lang="en-US" dirty="0"/>
              <a:t>1947</a:t>
            </a:r>
            <a:r>
              <a:rPr lang="hi-IN" dirty="0"/>
              <a:t> तो </a:t>
            </a:r>
            <a:r>
              <a:rPr lang="en-US" dirty="0"/>
              <a:t>26</a:t>
            </a:r>
            <a:r>
              <a:rPr lang="hi-IN" dirty="0"/>
              <a:t> जानेवारी </a:t>
            </a:r>
            <a:r>
              <a:rPr lang="en-US" dirty="0"/>
              <a:t>1950</a:t>
            </a:r>
            <a:r>
              <a:rPr lang="hi-IN" dirty="0"/>
              <a:t> पर्यंत भारताचा दर्जा वसाहतीचा राज्याचा होता व तांत्रिकदृष्ट्या ब्रिटनची महाराणी भारताची सर्वोच्च शासक होती म्हणून भारताला सार्वभौम राज्य म्हणता येत नव्हते</a:t>
            </a:r>
            <a:r>
              <a:rPr lang="en-US" dirty="0"/>
              <a:t>.</a:t>
            </a:r>
            <a:r>
              <a:rPr lang="hi-IN" dirty="0"/>
              <a:t> परंतु </a:t>
            </a:r>
            <a:r>
              <a:rPr lang="en-US" dirty="0"/>
              <a:t>26</a:t>
            </a:r>
            <a:r>
              <a:rPr lang="hi-IN" dirty="0"/>
              <a:t> जानेवारी </a:t>
            </a:r>
            <a:r>
              <a:rPr lang="en-US" dirty="0"/>
              <a:t>1950</a:t>
            </a:r>
            <a:r>
              <a:rPr lang="hi-IN" dirty="0"/>
              <a:t> रोजी भारताची राज्यघटना अमलात आणली</a:t>
            </a:r>
            <a:r>
              <a:rPr lang="en-US" dirty="0"/>
              <a:t>,</a:t>
            </a:r>
            <a:r>
              <a:rPr lang="hi-IN" dirty="0"/>
              <a:t> व भारत हे एक सार्वभौम राज्य बनले. अंतर्गत बाबतीत निर्णय घेण्याच्या संदर्भात व परराष्ट्रीय संबंध ठरवण्याच्या संदर्भात आज भारतीय सरकार पूर्णपणे स्वतंत्र आहे </a:t>
            </a:r>
            <a:r>
              <a:rPr lang="en-US" dirty="0"/>
              <a:t>.</a:t>
            </a:r>
            <a:r>
              <a:rPr lang="hi-IN" dirty="0"/>
              <a:t>त्याला दुसरी कोणतीही शक्ती नेतेच देऊ शकत नाही म्हणून भारत हेच सार्वभौम राज्य आहे </a:t>
            </a:r>
            <a:r>
              <a:rPr lang="en-US" dirty="0"/>
              <a:t>.</a:t>
            </a:r>
          </a:p>
          <a:p>
            <a:r>
              <a:rPr lang="hi-IN" dirty="0"/>
              <a:t>२) </a:t>
            </a:r>
            <a:r>
              <a:rPr lang="hi-IN" b="1" dirty="0"/>
              <a:t>समाजवादी</a:t>
            </a:r>
            <a:r>
              <a:rPr lang="en-US" dirty="0"/>
              <a:t>_</a:t>
            </a:r>
            <a:r>
              <a:rPr lang="hi-IN" dirty="0"/>
              <a:t>भारतीय संविधानाच्या मूळ उद्देश पत्रिकेत समाजवादी या शब्दाचा उल्लेख नव्हता</a:t>
            </a:r>
            <a:r>
              <a:rPr lang="en-US" dirty="0"/>
              <a:t>,</a:t>
            </a:r>
            <a:r>
              <a:rPr lang="hi-IN" dirty="0"/>
              <a:t> परंतु </a:t>
            </a:r>
            <a:r>
              <a:rPr lang="en-US" dirty="0"/>
              <a:t>42</a:t>
            </a:r>
            <a:r>
              <a:rPr lang="hi-IN" dirty="0"/>
              <a:t> व्या घटनादुरुस्तीने हा शब्द उद्देश पत्रिकेत टाकण्यात आला. </a:t>
            </a:r>
            <a:endParaRPr lang="en-US" dirty="0"/>
          </a:p>
          <a:p>
            <a:r>
              <a:rPr lang="hi-IN" dirty="0"/>
              <a:t>या उद्दिष्टानुसार भारतामध्ये आर्थिक संरचना तयार करताना ती समाजवादी स्वरूपाची राहील याबाबतीत सरकार कटीबद्ध राहील असे म्हणण्यात आले आहे</a:t>
            </a:r>
            <a:r>
              <a:rPr lang="en-US" dirty="0"/>
              <a:t>.</a:t>
            </a:r>
            <a:r>
              <a:rPr lang="hi-IN" dirty="0"/>
              <a:t> तसेच प्रत्येक व्यक्तीला किमान मूलभूत गरजा भागवता येईल </a:t>
            </a:r>
            <a:r>
              <a:rPr lang="en-US" dirty="0"/>
              <a:t>,</a:t>
            </a:r>
            <a:r>
              <a:rPr lang="hi-IN" dirty="0"/>
              <a:t>अशा पद्धतीचे भारताचे आर्थिक धोरण राहील तसेच संपत्तीचे केंद्रीकरण टाळण्याचा आणि आर्थिक विषमता दूर करण्याचा प्रयत्न भारतीय सरकार करेन व संपत्तीचे न्याय वितरणावर भर देण्यात येईल असे अभिवचन उद्देश पत्रिकेने या शब्दातून दिलेले आहे 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7429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i-IN" b="1" dirty="0"/>
              <a:t>धर्मनिरपेक्ष राज्य</a:t>
            </a:r>
            <a:r>
              <a:rPr lang="en-US" dirty="0"/>
              <a:t>_</a:t>
            </a:r>
            <a:r>
              <a:rPr lang="hi-IN" dirty="0"/>
              <a:t>उद्देश पत्रिकेत बेचाळीसाव्या घटनादुरुस्तीने</a:t>
            </a:r>
            <a:r>
              <a:rPr lang="en-US" dirty="0"/>
              <a:t>,</a:t>
            </a:r>
            <a:r>
              <a:rPr lang="hi-IN" dirty="0"/>
              <a:t> धर्मनिरपेक्षता हा शब्द देखील सामील करण्यात आलेला आहे</a:t>
            </a:r>
            <a:r>
              <a:rPr lang="en-US" dirty="0"/>
              <a:t>.</a:t>
            </a:r>
            <a:r>
              <a:rPr lang="hi-IN" dirty="0"/>
              <a:t> धर्मनिरपेक्ष राज्य याचा अर्थ असा होतो की</a:t>
            </a:r>
            <a:r>
              <a:rPr lang="en-US" dirty="0"/>
              <a:t>,</a:t>
            </a:r>
            <a:r>
              <a:rPr lang="hi-IN" dirty="0"/>
              <a:t> भारतीय राजकीय व्यवस्था कोणत्याही धर्मावर आधारित राहणार नाही तसेच कोणत्याही धर्माचा विरोध करणार नाही राज्यव्यवस्थेच्या दृष्टीने सर्वधर्म समान राहतील आणि सर्व धर्मीयांना सारखे अधिकार व सारखी वागणूक राज्याकडून दिली जाईल </a:t>
            </a:r>
            <a:r>
              <a:rPr lang="en-US" dirty="0"/>
              <a:t>.</a:t>
            </a:r>
            <a:r>
              <a:rPr lang="hi-IN" dirty="0"/>
              <a:t>मात्र वैयक्तिक जीवनामध्ये प्रत्येक व्यक्तीला आपल्या इच्छेप्रमाणे धर्माचे आचरण करण्याचा किंवा त्याग करण्याचा अधिकार राहील असे नमूद करण्यात आले आहे. </a:t>
            </a:r>
            <a:endParaRPr lang="en-US" dirty="0"/>
          </a:p>
          <a:p>
            <a:r>
              <a:rPr lang="hi-IN" b="1" dirty="0"/>
              <a:t>४) लोकशाही</a:t>
            </a:r>
            <a:r>
              <a:rPr lang="en-US" dirty="0"/>
              <a:t>_</a:t>
            </a:r>
            <a:r>
              <a:rPr lang="hi-IN" dirty="0"/>
              <a:t>उद्देश पत्रिकेत शासन व्यवस्थेसंदर्भात लोकशाही हा शब्द वापरण्यात आलेला आ</a:t>
            </a:r>
            <a:r>
              <a:rPr lang="en-US" dirty="0"/>
              <a:t>.</a:t>
            </a:r>
            <a:r>
              <a:rPr lang="hi-IN" dirty="0"/>
              <a:t>हे यावरून भारतात लोकशाही शासन राहील हे स्पष्ट करण्यात आले आहे </a:t>
            </a:r>
            <a:r>
              <a:rPr lang="en-US" dirty="0"/>
              <a:t>.</a:t>
            </a:r>
            <a:r>
              <a:rPr lang="hi-IN" dirty="0"/>
              <a:t>ज्या शासनात राज्याचा राज्यकारभार लोक स्वतः किंवा आपले प्रतिनिधी निवडून त्यांच्या मार्फत चालवतात त्याला लोकशाही शासन म्हंटले जाते</a:t>
            </a:r>
            <a:r>
              <a:rPr lang="en-US" dirty="0"/>
              <a:t>.</a:t>
            </a:r>
            <a:r>
              <a:rPr lang="hi-IN" dirty="0"/>
              <a:t> आणि अशाच पद्धतीची व्यवस्था भारतीय राज्यांमध्ये देखील करण्यात आलेली आहे. दर पाच वर्षांनी केंद्र सरकार व राज्य सरकार यांच्यासाठी होणाऱ्या सरकार निर्मितीच्या निवडणुकीत </a:t>
            </a:r>
            <a:r>
              <a:rPr lang="en-US" dirty="0"/>
              <a:t>18</a:t>
            </a:r>
            <a:r>
              <a:rPr lang="hi-IN" dirty="0"/>
              <a:t> वर्षे पूर्ण झालेले प्रत्येक भारतीय स्त्री पुरुष नागरी भाग घेतात व सरकारमध्ये सामील होतात व सरकार निवडून देतात.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470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b="1" dirty="0"/>
              <a:t>) गणराज्य</a:t>
            </a:r>
            <a:r>
              <a:rPr lang="en-US" dirty="0"/>
              <a:t>_</a:t>
            </a:r>
            <a:r>
              <a:rPr lang="hi-IN" dirty="0"/>
              <a:t>भारत हे गणराज्य राहील असे उद्देश पत्रिकेत नमूद करण्यात आलेल्या आहे</a:t>
            </a:r>
            <a:r>
              <a:rPr lang="en-US" dirty="0"/>
              <a:t>.</a:t>
            </a:r>
            <a:r>
              <a:rPr lang="hi-IN" dirty="0"/>
              <a:t> गणराज्यामध्ये राज्यप्रमुख हा लोकांनी निवडून दिलेला असतो तसेच अंतिम सत्ता ही जनतेच्या हाती असते</a:t>
            </a:r>
            <a:r>
              <a:rPr lang="en-US" dirty="0"/>
              <a:t>.</a:t>
            </a:r>
            <a:r>
              <a:rPr lang="hi-IN" dirty="0"/>
              <a:t> भारतीय शासनामध्ये भारतीय राज्यप्रमुख राष्ट्रपती याची निवडणूक जनतेद्वारा अप्रत्यक्षरित्या केली जाते.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08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981</Words>
  <Application>Microsoft Office PowerPoint</Application>
  <PresentationFormat>Widescreen</PresentationFormat>
  <Paragraphs>46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Mangal</vt:lpstr>
      <vt:lpstr>Office Theme</vt:lpstr>
      <vt:lpstr>भारतीय संविधानाची उद्देशपत्रिका </vt:lpstr>
      <vt:lpstr>PREAMBLE </vt:lpstr>
      <vt:lpstr>उद्देशपत्रिका </vt:lpstr>
      <vt:lpstr>उद्देशपत्रिका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भारतीय संविधानाची उद्देशपत्रिका</dc:title>
  <dc:creator>User</dc:creator>
  <cp:lastModifiedBy>User</cp:lastModifiedBy>
  <cp:revision>13</cp:revision>
  <dcterms:created xsi:type="dcterms:W3CDTF">2025-02-11T09:14:11Z</dcterms:created>
  <dcterms:modified xsi:type="dcterms:W3CDTF">2025-02-11T09:42:38Z</dcterms:modified>
</cp:coreProperties>
</file>